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Roboto" panose="020B0604020202020204" charset="0"/>
      <p:regular r:id="rId20"/>
    </p:embeddedFont>
    <p:embeddedFont>
      <p:font typeface="Roboto Slab" panose="020B0604020202020204" charset="0"/>
      <p:regular r:id="rId21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1263" autoAdjust="0"/>
  </p:normalViewPr>
  <p:slideViewPr>
    <p:cSldViewPr snapToGrid="0" snapToObjects="1">
      <p:cViewPr varScale="1">
        <p:scale>
          <a:sx n="60" d="100"/>
          <a:sy n="60" d="100"/>
        </p:scale>
        <p:origin x="15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0274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Hola, soy </a:t>
            </a:r>
            <a:r>
              <a:rPr lang="es-E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Julio Úbeda Quesada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estudiante del </a:t>
            </a:r>
            <a:r>
              <a:rPr lang="es-E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Máster Universitario de Ciencia de Datos de la UOC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</a:t>
            </a:r>
          </a:p>
          <a:p>
            <a:pPr rtl="0"/>
            <a:endParaRPr lang="es-E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este video presento tres técnicas de visualización de datos financieros correspondientes a la PEC 2 de la asignatura de </a:t>
            </a:r>
            <a:r>
              <a:rPr lang="es-E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Visualización de Datos</a:t>
            </a:r>
            <a:r>
              <a:rPr lang="es-E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Síntesis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metodológica</a:t>
            </a:r>
            <a:endParaRPr lang="en-US" sz="1200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Pie Chart: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Proporciones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globales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participación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mercado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Candlestick: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Evolución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temporal y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volatilidad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Convex Hull: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Espacio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variación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detección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anomalías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técnicas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combinan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b="1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claridad</a:t>
            </a:r>
            <a:r>
              <a:rPr lang="en-US" sz="1200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visual, </a:t>
            </a:r>
            <a:r>
              <a:rPr lang="en-US" sz="1200" b="1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diversidad</a:t>
            </a:r>
            <a:r>
              <a:rPr lang="en-US" sz="1200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b="1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analítica</a:t>
            </a:r>
            <a:r>
              <a:rPr lang="en-US" sz="1200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200" b="1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aplicabilidad</a:t>
            </a:r>
            <a:r>
              <a:rPr lang="en-US" sz="1200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b="1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práctica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datos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reales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del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mercado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financiero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ofreciendo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perspectivas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complementarias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la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toma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decisiones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informadas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Contexto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del </a:t>
            </a: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análisis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rgbClr val="76B9F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Origen de los datos</a:t>
            </a:r>
            <a:r>
              <a:rPr lang="es-E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Los datos se obtuvieron mediante la librería </a:t>
            </a:r>
            <a:r>
              <a:rPr lang="es-ES" sz="1200" dirty="0" err="1" smtClean="0">
                <a:solidFill>
                  <a:srgbClr val="D6E5EF"/>
                </a:solidFill>
                <a:latin typeface="Calibri Light" panose="020F0302020204030204" pitchFamily="34" charset="0"/>
                <a:ea typeface="Roboto" pitchFamily="34" charset="-122"/>
                <a:cs typeface="Calibri Light" panose="020F0302020204030204" pitchFamily="34" charset="0"/>
              </a:rPr>
              <a:t>yfinance</a:t>
            </a:r>
            <a:r>
              <a:rPr lang="es-E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que extrae </a:t>
            </a:r>
            <a:r>
              <a:rPr lang="es-ES" sz="1200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información histórica de precios y volúmenes</a:t>
            </a:r>
            <a:r>
              <a:rPr lang="es-E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acciones en el mercado bursátil desde </a:t>
            </a:r>
            <a:r>
              <a:rPr lang="es-ES" sz="1200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Yahoo Finance</a:t>
            </a:r>
            <a:r>
              <a:rPr lang="es-E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u="sng" dirty="0" smtClean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Datos </a:t>
            </a: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analizados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Información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bursátil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gigantes tecnológicos (Apple (AAPL), Microsoft (MSFT) y Google (GOOG)) entre enero de 2023 y enero de 2025.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 smtClean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Enfoque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metodológico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Cada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técnica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ofrece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perspectiva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única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proporciones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mercado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evolución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temporal de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precios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geométrico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variabilidad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Primera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técnica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Gráfico de pastel</a:t>
            </a:r>
            <a:endParaRPr lang="en-US" sz="1200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Origen Histórico</a:t>
            </a:r>
            <a:r>
              <a: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Introducido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William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Playfair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1801 y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popularizado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Florence Nightingale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el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datos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sanitarios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rgbClr val="D6E5E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Estructura</a:t>
            </a:r>
            <a:r>
              <a:rPr lang="en-US" sz="1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datos: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Requiere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categorías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simples con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valores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numéricos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Ideal para 3-6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grupos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 datos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cuantitativos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resumidos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Propósito</a:t>
            </a:r>
            <a:r>
              <a:rPr lang="en-US" sz="1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analítico</a:t>
            </a:r>
            <a:r>
              <a: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sz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participación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relativa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mediante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sectores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proporcionales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un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círculo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No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recomendado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series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temporales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Volumen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medio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</a:t>
            </a: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negociación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por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empresa</a:t>
            </a:r>
            <a:endParaRPr lang="en-US" sz="1200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</a:rPr>
              <a:t>Interpretaciones clave:</a:t>
            </a:r>
            <a:endParaRPr lang="en-US" sz="1200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*</a:t>
            </a:r>
            <a:r>
              <a:rPr lang="en-US" sz="1200" baseline="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concentra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aproximadamente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el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56% del </a:t>
            </a:r>
            <a:r>
              <a:rPr lang="en-US" sz="1200" dirty="0" err="1" smtClean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volumen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medio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 total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reflejando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mayor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liquidez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actividad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bursátil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Microsoft y Google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suman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el 44% restante,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mostrando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distribución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desigual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que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diferencias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significativas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el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interés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los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inversores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visualización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ofrece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comprensión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rápida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la </a:t>
            </a:r>
            <a:r>
              <a:rPr lang="en-US" sz="1200" b="1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proporción</a:t>
            </a:r>
            <a:r>
              <a:rPr lang="en-US" sz="1200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b="1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mercado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la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predominancia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comercial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cada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tecnológica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Segunda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técnica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Gráfico de </a:t>
            </a: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velas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japonesas</a:t>
            </a:r>
            <a:endParaRPr lang="en-US" sz="1200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Siglo</a:t>
            </a:r>
            <a:r>
              <a:rPr lang="en-US" sz="1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XVIII: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Desarrollado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Munehisa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Homma,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comerciante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japonés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pionero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técnico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del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mercado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arroz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1991: 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Steve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Nison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populariza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el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método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Occidente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mediante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obra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sobre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velas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japonesas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rgbClr val="D6E5EF"/>
              </a:solidFill>
              <a:latin typeface="Roboto" pitchFamily="34" charset="0"/>
              <a:ea typeface="Roboto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Actualidad</a:t>
            </a:r>
            <a:r>
              <a:rPr lang="en-US" sz="1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Herramienta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fundamental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plataformas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trading para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tendencias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toma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decisiones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smtClean="0">
                <a:solidFill>
                  <a:srgbClr val="D6E5EF"/>
                </a:solidFill>
                <a:latin typeface="Roboto" panose="020B0604020202020204" charset="0"/>
              </a:rPr>
              <a:t>* Cuerpo: Diferencia entre apertura y cierre.</a:t>
            </a:r>
          </a:p>
          <a:p>
            <a:r>
              <a:rPr lang="es-ES" b="1" dirty="0" smtClean="0">
                <a:solidFill>
                  <a:srgbClr val="D6E5EF"/>
                </a:solidFill>
                <a:latin typeface="Roboto" panose="020B0604020202020204" charset="0"/>
              </a:rPr>
              <a:t>* Mechas superiores</a:t>
            </a:r>
            <a:r>
              <a:rPr lang="es-E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 máximo representa el precio más alto alcanzado por el activo durante el periodo. Refleja el punto más fuerte de interés comprador antes de que el precio retroceda.</a:t>
            </a:r>
          </a:p>
          <a:p>
            <a:r>
              <a:rPr lang="en-US" b="1" dirty="0" smtClean="0">
                <a:solidFill>
                  <a:srgbClr val="D6E5EF"/>
                </a:solidFill>
                <a:latin typeface="Roboto" panose="020B0604020202020204" charset="0"/>
              </a:rPr>
              <a:t>* Mechas </a:t>
            </a:r>
            <a:r>
              <a:rPr lang="en-US" b="1" dirty="0" err="1" smtClean="0">
                <a:solidFill>
                  <a:srgbClr val="D6E5EF"/>
                </a:solidFill>
                <a:latin typeface="Roboto" panose="020B0604020202020204" charset="0"/>
              </a:rPr>
              <a:t>inferiores</a:t>
            </a:r>
            <a:r>
              <a:rPr lang="es-E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mínimo es el precio más bajo que alcanzó el activo durante el periodo. Muestra el punto más bajo de presión vendedora antes de que el precio rebotara.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 toda esta información que se deriva de una simple vela, no subestime el valor de utilizar velas en su trading, ya que cada vela cuenta una historia.</a:t>
            </a:r>
            <a:endParaRPr lang="es-E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Cierre: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 cierre es el precio final de un activo al término del periodo de negociación. Es un indicador clave del sentimiento del mercado y se compara con la apertura para evaluar si el mercado terminó al alza (alcista) o a la baja (bajista).</a:t>
            </a:r>
          </a:p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Evolución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</a:t>
            </a: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precios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2023-2024</a:t>
            </a:r>
            <a:endParaRPr lang="en-US" sz="1200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Gráfico de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velas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revela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la </a:t>
            </a:r>
            <a:r>
              <a:rPr lang="en-US" sz="1200" b="1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dinámica</a:t>
            </a:r>
            <a:r>
              <a:rPr lang="en-US" sz="1200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b="1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diaria</a:t>
            </a:r>
            <a:r>
              <a:rPr lang="en-US" sz="1200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b="1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cotización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entre enero de 2023 y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diciembre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2024,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mostrando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patrones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comportamiento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diferenciados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entre las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empresas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tecnológicas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analizadas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Tendencia</a:t>
            </a:r>
            <a:r>
              <a:rPr lang="en-US" sz="1200" dirty="0" smtClean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alcista</a:t>
            </a:r>
            <a:r>
              <a: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sz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tres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empresas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muestran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crecimiento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sostenido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fases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consolidación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intermedias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identificables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mediante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SMA20.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rgbClr val="000000"/>
              </a:solidFill>
              <a:latin typeface="Roboto" pitchFamily="34" charset="0"/>
              <a:ea typeface="Roboto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Volatilidad</a:t>
            </a:r>
            <a:r>
              <a:rPr lang="en-US" sz="1200" dirty="0" smtClean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</a:t>
            </a:r>
            <a:r>
              <a:rPr lang="en-US" sz="1200" dirty="0" smtClean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Apple</a:t>
            </a:r>
            <a:r>
              <a: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sz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Cuerpos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vela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más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amplios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indican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mayor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rango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variación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intradía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reflejando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intensidad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operaciones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Valor </a:t>
            </a:r>
            <a:r>
              <a:rPr lang="en-US" sz="1200" dirty="0" err="1" smtClean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comunicativo</a:t>
            </a:r>
            <a:r>
              <a: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sz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Muestra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evolución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histórica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comparativa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facilitando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detección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cambios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tendencia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momentos</a:t>
            </a:r>
            <a:r>
              <a:rPr lang="en-US" sz="1200" dirty="0" smtClean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clave.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Tercera </a:t>
            </a: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técnica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</a:t>
            </a: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Envolvente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Convexa</a:t>
            </a:r>
            <a:endParaRPr lang="en-US" sz="1200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Fundamento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geométrico</a:t>
            </a:r>
            <a:r>
              <a: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</a:t>
            </a:r>
            <a:r>
              <a:rPr lang="en-US" sz="1200" b="1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envolvente</a:t>
            </a:r>
            <a:r>
              <a:rPr lang="en-US" sz="1200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b="1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convexa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(Convex Hull) forma el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polígono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convexo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mínimo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que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contiene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todos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los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puntos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un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conjunto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Imaginemos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goma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elástica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rodeando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puntos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dispersos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la forma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resultante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la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envolvente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Desarrollo </a:t>
            </a: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algorítmico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Métodos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computacionales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los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años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70: Graham Scan,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Quickhull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Marcha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Jarvis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Aplicaciones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diversas</a:t>
            </a:r>
            <a:r>
              <a: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Optimización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financiera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detección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anomalías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espacial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clustering y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fronteras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eficientes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portfolios.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Dispersión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</a:t>
            </a: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precios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</a:t>
            </a: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apertura</a:t>
            </a:r>
            <a:r>
              <a:rPr lang="en-US" sz="1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vs </a:t>
            </a:r>
            <a:r>
              <a:rPr lang="en-US" sz="1200" dirty="0" err="1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cierre</a:t>
            </a:r>
            <a:endParaRPr lang="en-US" sz="1200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Apple: </a:t>
            </a:r>
            <a:r>
              <a:rPr lang="en-US" sz="1200" dirty="0" err="1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estabilidad</a:t>
            </a:r>
            <a:r>
              <a:rPr lang="en-US" sz="1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Envolvente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más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estrecha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menor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volatilidad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comportamiento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predecible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entre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precios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apertura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cierre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Microsoft: dispersion: 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Mayor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área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la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envolvente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revela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dispersión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significativa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riesgo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elevado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la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variación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precios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Google: </a:t>
            </a:r>
            <a:r>
              <a:rPr lang="en-US" sz="1200" dirty="0" err="1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equilibrio</a:t>
            </a:r>
            <a:r>
              <a:rPr lang="en-US" sz="1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Comportamiento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intermedio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entre ambos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extremos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ofreciendo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balance entre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estabilidad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potencial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movimiento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técnica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identificar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límites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comportamiento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valores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anómalos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resultando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útil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exploratorios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evaluación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riesgos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financieros</a:t>
            </a:r>
            <a:r>
              <a:rPr lang="en-US" sz="12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Técnicas de Visualización de Datos Financieros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análisis comparativo de tres metodologías aplicadas a datos bursátiles de Apple, Microsoft y Google</a:t>
            </a:r>
            <a:endParaRPr lang="en-US" sz="1750" dirty="0"/>
          </a:p>
        </p:txBody>
      </p:sp>
      <p:sp>
        <p:nvSpPr>
          <p:cNvPr id="5" name="Rectángulo 4"/>
          <p:cNvSpPr/>
          <p:nvPr/>
        </p:nvSpPr>
        <p:spPr>
          <a:xfrm>
            <a:off x="12576748" y="7330190"/>
            <a:ext cx="1986196" cy="82445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7106194" y="7214124"/>
            <a:ext cx="7358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Julio Úbeda Quesada</a:t>
            </a:r>
          </a:p>
          <a:p>
            <a:pPr algn="r"/>
            <a:r>
              <a:rPr lang="es-ES" dirty="0">
                <a:solidFill>
                  <a:schemeClr val="bg1"/>
                </a:solidFill>
              </a:rPr>
              <a:t>Máster Universitario de Ciencia de Datos de la UOC</a:t>
            </a:r>
          </a:p>
          <a:p>
            <a:pPr algn="r"/>
            <a:r>
              <a:rPr lang="es-ES" dirty="0">
                <a:solidFill>
                  <a:schemeClr val="bg1"/>
                </a:solidFill>
              </a:rPr>
              <a:t>PEC </a:t>
            </a:r>
            <a:r>
              <a:rPr lang="es-ES" dirty="0" smtClean="0">
                <a:solidFill>
                  <a:schemeClr val="bg1"/>
                </a:solidFill>
              </a:rPr>
              <a:t>2 </a:t>
            </a:r>
            <a:r>
              <a:rPr lang="es-ES" dirty="0">
                <a:solidFill>
                  <a:schemeClr val="bg1"/>
                </a:solidFill>
              </a:rPr>
              <a:t>– Visualización de </a:t>
            </a:r>
            <a:r>
              <a:rPr lang="es-ES" dirty="0" smtClean="0">
                <a:solidFill>
                  <a:schemeClr val="bg1"/>
                </a:solidFill>
              </a:rPr>
              <a:t>Datos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92825"/>
            <a:ext cx="46872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Síntesis metodológica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59996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1826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Pie Chart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31719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Proporciones globales y participación de mercado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6084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Candlestick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367807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Evolución temporal y análisis de volatilidad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21731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4548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Convex Hull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503896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Espacio de variación y detección de anomalías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620351" y="6192917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Estas tres técnicas combinan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claridad visual, diversidad analítica y aplicabilidad práctica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datos reales del mercado financiero, ofreciendo perspectivas complementarias para la toma de decisiones informadas.</a:t>
            </a:r>
            <a:endParaRPr lang="en-US" sz="1750" dirty="0"/>
          </a:p>
        </p:txBody>
      </p:sp>
      <p:sp>
        <p:nvSpPr>
          <p:cNvPr id="14" name="Shape 8"/>
          <p:cNvSpPr/>
          <p:nvPr/>
        </p:nvSpPr>
        <p:spPr>
          <a:xfrm>
            <a:off x="6280190" y="5937766"/>
            <a:ext cx="30480" cy="1599009"/>
          </a:xfrm>
          <a:prstGeom prst="rect">
            <a:avLst/>
          </a:prstGeom>
          <a:solidFill>
            <a:srgbClr val="66A8EE"/>
          </a:solidFill>
          <a:ln/>
        </p:spPr>
      </p:sp>
      <p:sp>
        <p:nvSpPr>
          <p:cNvPr id="15" name="Rectángulo 14"/>
          <p:cNvSpPr/>
          <p:nvPr/>
        </p:nvSpPr>
        <p:spPr>
          <a:xfrm>
            <a:off x="12576748" y="7330190"/>
            <a:ext cx="1986196" cy="82445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12" y="0"/>
            <a:ext cx="5495925" cy="823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1109591" y="1711174"/>
            <a:ext cx="12136626" cy="521970"/>
          </a:xfrm>
          <a:prstGeom prst="roundRect">
            <a:avLst>
              <a:gd name="adj" fmla="val 197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3" name="Shape 2"/>
          <p:cNvSpPr/>
          <p:nvPr/>
        </p:nvSpPr>
        <p:spPr>
          <a:xfrm>
            <a:off x="1132450" y="1734034"/>
            <a:ext cx="889297" cy="505841"/>
          </a:xfrm>
          <a:prstGeom prst="roundRect">
            <a:avLst>
              <a:gd name="adj" fmla="val 230"/>
            </a:avLst>
          </a:prstGeom>
          <a:solidFill>
            <a:srgbClr val="3F4652"/>
          </a:solidFill>
          <a:ln/>
        </p:spPr>
      </p:sp>
      <p:sp>
        <p:nvSpPr>
          <p:cNvPr id="4" name="Text 3"/>
          <p:cNvSpPr/>
          <p:nvPr/>
        </p:nvSpPr>
        <p:spPr>
          <a:xfrm>
            <a:off x="2106501" y="1823672"/>
            <a:ext cx="865364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9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</a:rPr>
              <a:t>GitHub Pages: https://juliouq.github.io/Visualizacion_de_Datos_PEC-2/ </a:t>
            </a:r>
            <a:endParaRPr lang="en-US" sz="1900" dirty="0"/>
          </a:p>
        </p:txBody>
      </p:sp>
      <p:sp>
        <p:nvSpPr>
          <p:cNvPr id="6" name="Shape 5"/>
          <p:cNvSpPr/>
          <p:nvPr/>
        </p:nvSpPr>
        <p:spPr>
          <a:xfrm>
            <a:off x="1109590" y="2370671"/>
            <a:ext cx="12136626" cy="521970"/>
          </a:xfrm>
          <a:prstGeom prst="roundRect">
            <a:avLst>
              <a:gd name="adj" fmla="val 197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7" name="Shape 6"/>
          <p:cNvSpPr/>
          <p:nvPr/>
        </p:nvSpPr>
        <p:spPr>
          <a:xfrm>
            <a:off x="1132449" y="2393531"/>
            <a:ext cx="889297" cy="505841"/>
          </a:xfrm>
          <a:prstGeom prst="roundRect">
            <a:avLst>
              <a:gd name="adj" fmla="val 230"/>
            </a:avLst>
          </a:prstGeom>
          <a:solidFill>
            <a:srgbClr val="3F4652"/>
          </a:solidFill>
          <a:ln/>
        </p:spPr>
      </p:sp>
      <p:sp>
        <p:nvSpPr>
          <p:cNvPr id="8" name="Text 7"/>
          <p:cNvSpPr/>
          <p:nvPr/>
        </p:nvSpPr>
        <p:spPr>
          <a:xfrm>
            <a:off x="2106500" y="2479494"/>
            <a:ext cx="1099281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9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to </a:t>
            </a:r>
            <a:r>
              <a:rPr lang="en-US" sz="1900" dirty="0" err="1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Viz</a:t>
            </a:r>
            <a:r>
              <a:rPr lang="en-US" sz="19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https://www.data-to-viz.com/</a:t>
            </a:r>
            <a:endParaRPr lang="en-US" sz="1900" dirty="0"/>
          </a:p>
        </p:txBody>
      </p:sp>
      <p:sp>
        <p:nvSpPr>
          <p:cNvPr id="10" name="Shape 9"/>
          <p:cNvSpPr/>
          <p:nvPr/>
        </p:nvSpPr>
        <p:spPr>
          <a:xfrm>
            <a:off x="1109590" y="3029263"/>
            <a:ext cx="12136626" cy="521970"/>
          </a:xfrm>
          <a:prstGeom prst="roundRect">
            <a:avLst>
              <a:gd name="adj" fmla="val 197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11" name="Shape 10"/>
          <p:cNvSpPr/>
          <p:nvPr/>
        </p:nvSpPr>
        <p:spPr>
          <a:xfrm>
            <a:off x="1132449" y="3052123"/>
            <a:ext cx="889297" cy="505841"/>
          </a:xfrm>
          <a:prstGeom prst="roundRect">
            <a:avLst>
              <a:gd name="adj" fmla="val 230"/>
            </a:avLst>
          </a:prstGeom>
          <a:solidFill>
            <a:srgbClr val="3F4652"/>
          </a:solidFill>
          <a:ln/>
        </p:spPr>
      </p:sp>
      <p:sp>
        <p:nvSpPr>
          <p:cNvPr id="12" name="Text 11"/>
          <p:cNvSpPr/>
          <p:nvPr/>
        </p:nvSpPr>
        <p:spPr>
          <a:xfrm>
            <a:off x="2106500" y="3152881"/>
            <a:ext cx="1099281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9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DataViz Project:  https://datavizproject.com/</a:t>
            </a:r>
            <a:endParaRPr lang="en-US" sz="1900" dirty="0"/>
          </a:p>
        </p:txBody>
      </p:sp>
      <p:sp>
        <p:nvSpPr>
          <p:cNvPr id="15" name="Rectángulo 14"/>
          <p:cNvSpPr/>
          <p:nvPr/>
        </p:nvSpPr>
        <p:spPr>
          <a:xfrm>
            <a:off x="12576748" y="7330190"/>
            <a:ext cx="1986196" cy="82445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 0"/>
          <p:cNvSpPr/>
          <p:nvPr/>
        </p:nvSpPr>
        <p:spPr>
          <a:xfrm>
            <a:off x="1132449" y="592360"/>
            <a:ext cx="12113767" cy="487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Referencias y publicación de la visualizaciones</a:t>
            </a:r>
            <a:endParaRPr lang="en-US" sz="3050" dirty="0"/>
          </a:p>
        </p:txBody>
      </p:sp>
      <p:sp>
        <p:nvSpPr>
          <p:cNvPr id="18" name="Shape 5"/>
          <p:cNvSpPr/>
          <p:nvPr/>
        </p:nvSpPr>
        <p:spPr>
          <a:xfrm>
            <a:off x="1109590" y="3716982"/>
            <a:ext cx="12136626" cy="521970"/>
          </a:xfrm>
          <a:prstGeom prst="roundRect">
            <a:avLst>
              <a:gd name="adj" fmla="val 197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19" name="Shape 6"/>
          <p:cNvSpPr/>
          <p:nvPr/>
        </p:nvSpPr>
        <p:spPr>
          <a:xfrm>
            <a:off x="1132449" y="3739842"/>
            <a:ext cx="889297" cy="505841"/>
          </a:xfrm>
          <a:prstGeom prst="roundRect">
            <a:avLst>
              <a:gd name="adj" fmla="val 230"/>
            </a:avLst>
          </a:prstGeom>
          <a:solidFill>
            <a:srgbClr val="3F4652"/>
          </a:solidFill>
          <a:ln/>
        </p:spPr>
      </p:sp>
      <p:sp>
        <p:nvSpPr>
          <p:cNvPr id="20" name="Text 7"/>
          <p:cNvSpPr/>
          <p:nvPr/>
        </p:nvSpPr>
        <p:spPr>
          <a:xfrm>
            <a:off x="2106500" y="3825805"/>
            <a:ext cx="1099281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900" dirty="0" err="1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Catálogo</a:t>
            </a:r>
            <a:r>
              <a:rPr lang="en-US" sz="19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</a:t>
            </a:r>
            <a:r>
              <a:rPr lang="en-US" sz="1900" dirty="0" err="1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Visualización</a:t>
            </a:r>
            <a:r>
              <a:rPr lang="en-US" sz="19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Datos:  https://datavizcatalogue.com/ES/</a:t>
            </a:r>
            <a:endParaRPr lang="en-US" sz="1900" dirty="0"/>
          </a:p>
        </p:txBody>
      </p:sp>
      <p:sp>
        <p:nvSpPr>
          <p:cNvPr id="21" name="Shape 9"/>
          <p:cNvSpPr/>
          <p:nvPr/>
        </p:nvSpPr>
        <p:spPr>
          <a:xfrm>
            <a:off x="1109590" y="4375574"/>
            <a:ext cx="12136626" cy="521970"/>
          </a:xfrm>
          <a:prstGeom prst="roundRect">
            <a:avLst>
              <a:gd name="adj" fmla="val 197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22" name="Shape 10"/>
          <p:cNvSpPr/>
          <p:nvPr/>
        </p:nvSpPr>
        <p:spPr>
          <a:xfrm>
            <a:off x="1132449" y="4398434"/>
            <a:ext cx="889297" cy="505841"/>
          </a:xfrm>
          <a:prstGeom prst="roundRect">
            <a:avLst>
              <a:gd name="adj" fmla="val 230"/>
            </a:avLst>
          </a:prstGeom>
          <a:solidFill>
            <a:srgbClr val="3F4652"/>
          </a:solidFill>
          <a:ln/>
        </p:spPr>
      </p:sp>
      <p:sp>
        <p:nvSpPr>
          <p:cNvPr id="23" name="Text 11"/>
          <p:cNvSpPr/>
          <p:nvPr/>
        </p:nvSpPr>
        <p:spPr>
          <a:xfrm>
            <a:off x="2106500" y="4499192"/>
            <a:ext cx="1099281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9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Yahoo finance’s API: https://pypi.org/project/yfinance/</a:t>
            </a:r>
            <a:endParaRPr lang="en-US" sz="1900" dirty="0"/>
          </a:p>
        </p:txBody>
      </p:sp>
      <p:sp>
        <p:nvSpPr>
          <p:cNvPr id="30" name="Shape 5"/>
          <p:cNvSpPr/>
          <p:nvPr/>
        </p:nvSpPr>
        <p:spPr>
          <a:xfrm>
            <a:off x="1121020" y="5777656"/>
            <a:ext cx="12136626" cy="808772"/>
          </a:xfrm>
          <a:prstGeom prst="roundRect">
            <a:avLst>
              <a:gd name="adj" fmla="val 197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31" name="Shape 6"/>
          <p:cNvSpPr/>
          <p:nvPr/>
        </p:nvSpPr>
        <p:spPr>
          <a:xfrm>
            <a:off x="1143879" y="5800516"/>
            <a:ext cx="889297" cy="785912"/>
          </a:xfrm>
          <a:prstGeom prst="roundRect">
            <a:avLst>
              <a:gd name="adj" fmla="val 230"/>
            </a:avLst>
          </a:prstGeom>
          <a:solidFill>
            <a:srgbClr val="3F4652"/>
          </a:solidFill>
          <a:ln/>
        </p:spPr>
      </p:sp>
      <p:sp>
        <p:nvSpPr>
          <p:cNvPr id="32" name="Text 7"/>
          <p:cNvSpPr/>
          <p:nvPr/>
        </p:nvSpPr>
        <p:spPr>
          <a:xfrm>
            <a:off x="2126018" y="5904321"/>
            <a:ext cx="11162575" cy="1115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900" dirty="0" err="1" smtClean="0">
                <a:solidFill>
                  <a:schemeClr val="bg1"/>
                </a:solidFill>
              </a:rPr>
              <a:t>Chadnov</a:t>
            </a:r>
            <a:r>
              <a:rPr lang="en-US" sz="1900" dirty="0" smtClean="0">
                <a:solidFill>
                  <a:schemeClr val="bg1"/>
                </a:solidFill>
              </a:rPr>
              <a:t>, R.V. </a:t>
            </a:r>
            <a:r>
              <a:rPr lang="en-US" sz="1900" dirty="0" err="1" smtClean="0">
                <a:solidFill>
                  <a:schemeClr val="bg1"/>
                </a:solidFill>
              </a:rPr>
              <a:t>Skvortsov</a:t>
            </a:r>
            <a:r>
              <a:rPr lang="en-US" sz="1900" dirty="0" smtClean="0">
                <a:solidFill>
                  <a:schemeClr val="bg1"/>
                </a:solidFill>
              </a:rPr>
              <a:t>, A.V. , “Convex Hull </a:t>
            </a:r>
            <a:r>
              <a:rPr lang="en-US" sz="1900" dirty="0" err="1" smtClean="0">
                <a:solidFill>
                  <a:schemeClr val="bg1"/>
                </a:solidFill>
              </a:rPr>
              <a:t>AlgorithmsReview</a:t>
            </a:r>
            <a:r>
              <a:rPr lang="en-US" sz="1900" dirty="0" smtClean="0">
                <a:solidFill>
                  <a:schemeClr val="bg1"/>
                </a:solidFill>
              </a:rPr>
              <a:t>”, The 8th Russian-Korean International Symposium</a:t>
            </a:r>
          </a:p>
          <a:p>
            <a:pPr>
              <a:lnSpc>
                <a:spcPts val="2350"/>
              </a:lnSpc>
            </a:pPr>
            <a:r>
              <a:rPr lang="en-US" sz="1900" dirty="0" smtClean="0">
                <a:solidFill>
                  <a:schemeClr val="bg1"/>
                </a:solidFill>
              </a:rPr>
              <a:t> on IEEE Publication Date: 26 June-3 July 2004 Volume: 2, On page(s): 112- 115 vol. 2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33" name="Shape 9"/>
          <p:cNvSpPr/>
          <p:nvPr/>
        </p:nvSpPr>
        <p:spPr>
          <a:xfrm>
            <a:off x="1121020" y="5071720"/>
            <a:ext cx="12136626" cy="521970"/>
          </a:xfrm>
          <a:prstGeom prst="roundRect">
            <a:avLst>
              <a:gd name="adj" fmla="val 197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34" name="Shape 10"/>
          <p:cNvSpPr/>
          <p:nvPr/>
        </p:nvSpPr>
        <p:spPr>
          <a:xfrm>
            <a:off x="1143879" y="5094580"/>
            <a:ext cx="889297" cy="505841"/>
          </a:xfrm>
          <a:prstGeom prst="roundRect">
            <a:avLst>
              <a:gd name="adj" fmla="val 230"/>
            </a:avLst>
          </a:prstGeom>
          <a:solidFill>
            <a:srgbClr val="3F4652"/>
          </a:solidFill>
          <a:ln/>
        </p:spPr>
      </p:sp>
      <p:sp>
        <p:nvSpPr>
          <p:cNvPr id="35" name="Text 11"/>
          <p:cNvSpPr/>
          <p:nvPr/>
        </p:nvSpPr>
        <p:spPr>
          <a:xfrm>
            <a:off x="2117930" y="5195338"/>
            <a:ext cx="1096995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DataViz Project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78703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Contexto del análisis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3817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Datos analizados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39816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Información bursátil de tres gigantes </a:t>
            </a: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tecnológicos (</a:t>
            </a:r>
            <a:r>
              <a:rPr lang="en-US" sz="1750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Apple</a:t>
            </a: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(AAPL),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Microsoft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(MSFT) y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Google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(GOOG</a:t>
            </a: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)) entre </a:t>
            </a:r>
            <a:r>
              <a:rPr lang="en-US" sz="1750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enero de 2023 y enero de 2025</a:t>
            </a: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2038342"/>
            <a:ext cx="29747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Origen de los datos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2506860"/>
            <a:ext cx="7604284" cy="1083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E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datos se obtuvieron mediante la librería </a:t>
            </a:r>
            <a:r>
              <a:rPr lang="es-ES" sz="1750" dirty="0" err="1" smtClean="0">
                <a:solidFill>
                  <a:srgbClr val="D6E5EF"/>
                </a:solidFill>
                <a:latin typeface="Calibri Light" panose="020F0302020204030204" pitchFamily="34" charset="0"/>
                <a:ea typeface="Roboto" pitchFamily="34" charset="-122"/>
                <a:cs typeface="Calibri Light" panose="020F0302020204030204" pitchFamily="34" charset="0"/>
              </a:rPr>
              <a:t>yfinance</a:t>
            </a:r>
            <a:r>
              <a:rPr lang="es-E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que extrae </a:t>
            </a:r>
            <a:r>
              <a:rPr lang="es-ES" sz="1750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información histórica de precios y volúmenes</a:t>
            </a:r>
            <a:r>
              <a:rPr lang="es-E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acciones en el mercado bursátil desde </a:t>
            </a:r>
            <a:r>
              <a:rPr lang="es-ES" sz="1750" b="1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Yahoo Finance</a:t>
            </a:r>
            <a:r>
              <a:rPr lang="es-E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s-ES" sz="175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25861"/>
            <a:ext cx="4885015" cy="488501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2576748" y="7337685"/>
            <a:ext cx="1986196" cy="82445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 5"/>
          <p:cNvSpPr/>
          <p:nvPr/>
        </p:nvSpPr>
        <p:spPr>
          <a:xfrm>
            <a:off x="793790" y="5527952"/>
            <a:ext cx="29747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Enfoque metodológico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10909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Cada técnica ofrece una perspectiva única: proporciones de mercado, evolución temporal de precios y análisis geométrico de variabilidad.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43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3433524"/>
            <a:ext cx="7109936" cy="562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Primera técnica: </a:t>
            </a:r>
            <a:r>
              <a:rPr lang="en-US" sz="3500" i="1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Pie chart </a:t>
            </a:r>
            <a:r>
              <a:rPr lang="en-US" sz="35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 Gráfico </a:t>
            </a:r>
            <a:r>
              <a:rPr lang="en-US" sz="35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 pastel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787956" y="4333994"/>
            <a:ext cx="4201358" cy="3278386"/>
          </a:xfrm>
          <a:prstGeom prst="roundRect">
            <a:avLst>
              <a:gd name="adj" fmla="val 1030"/>
            </a:avLst>
          </a:prstGeom>
          <a:solidFill>
            <a:srgbClr val="3F4652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103" y="4559141"/>
            <a:ext cx="675442" cy="6754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13103" y="545973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Origen histórico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13103" y="5946577"/>
            <a:ext cx="3751064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Introducido por William Playfair en 1801 y popularizado por Florence Nightingale en el análisis de datos sanitarios.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5214461" y="4333994"/>
            <a:ext cx="4201358" cy="3278386"/>
          </a:xfrm>
          <a:prstGeom prst="roundRect">
            <a:avLst>
              <a:gd name="adj" fmla="val 1030"/>
            </a:avLst>
          </a:prstGeom>
          <a:solidFill>
            <a:srgbClr val="3F4652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608" y="4559141"/>
            <a:ext cx="675442" cy="67544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439608" y="545973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Estructura de datos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5439608" y="5946577"/>
            <a:ext cx="3751064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Requiere categorías simples con valores numéricos. Ideal para 3-6 grupos con datos cuantitativos resumidos.</a:t>
            </a:r>
            <a:endParaRPr lang="en-US" sz="1750" dirty="0"/>
          </a:p>
        </p:txBody>
      </p:sp>
      <p:sp>
        <p:nvSpPr>
          <p:cNvPr id="14" name="Shape 7"/>
          <p:cNvSpPr/>
          <p:nvPr/>
        </p:nvSpPr>
        <p:spPr>
          <a:xfrm>
            <a:off x="9640967" y="4333994"/>
            <a:ext cx="4201358" cy="3278386"/>
          </a:xfrm>
          <a:prstGeom prst="roundRect">
            <a:avLst>
              <a:gd name="adj" fmla="val 1030"/>
            </a:avLst>
          </a:prstGeom>
          <a:solidFill>
            <a:srgbClr val="3F4652"/>
          </a:solidFill>
          <a:ln/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6114" y="4559141"/>
            <a:ext cx="675442" cy="675442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866114" y="545973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Propósito analítico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9866114" y="5946577"/>
            <a:ext cx="3751064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Representa participación relativa mediante sectores proporcionales de un círculo. No recomendado para series temporales.</a:t>
            </a:r>
            <a:endParaRPr lang="en-US" sz="1750" dirty="0"/>
          </a:p>
        </p:txBody>
      </p:sp>
      <p:sp>
        <p:nvSpPr>
          <p:cNvPr id="19" name="Rectángulo 18"/>
          <p:cNvSpPr/>
          <p:nvPr/>
        </p:nvSpPr>
        <p:spPr>
          <a:xfrm>
            <a:off x="12576748" y="7667469"/>
            <a:ext cx="1986196" cy="48718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9473"/>
            <a:ext cx="949999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Volumen medio de negociación por empresa</a:t>
            </a:r>
            <a:endParaRPr lang="en-US" sz="3550" dirty="0"/>
          </a:p>
        </p:txBody>
      </p:sp>
      <p:sp>
        <p:nvSpPr>
          <p:cNvPr id="10" name="Text 7"/>
          <p:cNvSpPr/>
          <p:nvPr/>
        </p:nvSpPr>
        <p:spPr>
          <a:xfrm>
            <a:off x="793790" y="2712252"/>
            <a:ext cx="59564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</a:rPr>
              <a:t>Interpretaciones clave: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93790" y="3671982"/>
            <a:ext cx="131192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Apple concentra aproximadamente el </a:t>
            </a:r>
            <a:r>
              <a:rPr lang="en-US" sz="1750" dirty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56% del volumen medio total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reflejando mayor liquidez y actividad bursátil.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4601861"/>
            <a:ext cx="1311927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Microsoft y Google suman el 44% restante, mostrando una distribución desigual que indica diferencias significativas en el interés de los inversores.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894641"/>
            <a:ext cx="1311927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 visualización ofrece una comprensión rápida de la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proporción de mercado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la predominancia comercial de cada tecnológica.</a:t>
            </a:r>
            <a:endParaRPr lang="en-US" sz="1750" dirty="0"/>
          </a:p>
        </p:txBody>
      </p:sp>
      <p:sp>
        <p:nvSpPr>
          <p:cNvPr id="14" name="Rectángulo 13"/>
          <p:cNvSpPr/>
          <p:nvPr/>
        </p:nvSpPr>
        <p:spPr>
          <a:xfrm>
            <a:off x="12576748" y="7330190"/>
            <a:ext cx="1986196" cy="82445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265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350" y="3082290"/>
            <a:ext cx="13923050" cy="505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50"/>
              </a:lnSpc>
            </a:pPr>
            <a:r>
              <a:rPr lang="en-US" sz="3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Segunda técnica: </a:t>
            </a:r>
            <a:r>
              <a:rPr lang="en-US" sz="3200" i="1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Candlestick</a:t>
            </a:r>
            <a:r>
              <a:rPr lang="en-US" sz="31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o Gráfico </a:t>
            </a:r>
            <a:r>
              <a:rPr lang="en-US" sz="3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 velas japonesas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707350" y="5782747"/>
            <a:ext cx="13215699" cy="22860"/>
          </a:xfrm>
          <a:prstGeom prst="roundRect">
            <a:avLst>
              <a:gd name="adj" fmla="val 132627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3936563" y="5176540"/>
            <a:ext cx="22860" cy="606266"/>
          </a:xfrm>
          <a:prstGeom prst="roundRect">
            <a:avLst>
              <a:gd name="adj" fmla="val 132627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3720703" y="5555397"/>
            <a:ext cx="454700" cy="45470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3796427" y="5593199"/>
            <a:ext cx="303133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684859" y="3890605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Siglo XVIII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09399" y="4327565"/>
            <a:ext cx="6077426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Desarrollado por Munehisa Homma, comerciante japonés pionero en análisis técnico del mercado de arroz.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303651" y="5782687"/>
            <a:ext cx="22860" cy="606266"/>
          </a:xfrm>
          <a:prstGeom prst="roundRect">
            <a:avLst>
              <a:gd name="adj" fmla="val 132627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7087791" y="5555397"/>
            <a:ext cx="454700" cy="45470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7163514" y="5593199"/>
            <a:ext cx="303133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6051947" y="6591181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1991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4276487" y="7028140"/>
            <a:ext cx="6077426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Steve Nison populariza el método en Occidente mediante su obra sobre análisis de velas japonesas.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0670738" y="5176540"/>
            <a:ext cx="22860" cy="606266"/>
          </a:xfrm>
          <a:prstGeom prst="roundRect">
            <a:avLst>
              <a:gd name="adj" fmla="val 132627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54878" y="5555397"/>
            <a:ext cx="454700" cy="45470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530602" y="5593199"/>
            <a:ext cx="303133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9419034" y="3890605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Actualidad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43574" y="4327565"/>
            <a:ext cx="6077426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Herramienta</a:t>
            </a:r>
            <a:r>
              <a:rPr lang="en-US" sz="15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fundamental </a:t>
            </a:r>
            <a:r>
              <a:rPr lang="en-US" sz="155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</a:t>
            </a:r>
            <a:r>
              <a:rPr lang="en-US" sz="15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55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plataformas</a:t>
            </a:r>
            <a:r>
              <a:rPr lang="en-US" sz="15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trading para </a:t>
            </a:r>
            <a:r>
              <a:rPr lang="en-US" sz="155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</a:t>
            </a:r>
            <a:r>
              <a:rPr lang="en-US" sz="15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55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tendencias</a:t>
            </a:r>
            <a:r>
              <a:rPr lang="en-US" sz="15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55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toma</a:t>
            </a:r>
            <a:r>
              <a:rPr lang="en-US" sz="15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55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decisiones</a:t>
            </a:r>
            <a:r>
              <a:rPr lang="en-US" sz="15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50" dirty="0"/>
          </a:p>
        </p:txBody>
      </p:sp>
      <p:sp>
        <p:nvSpPr>
          <p:cNvPr id="20" name="Rectángulo 19"/>
          <p:cNvSpPr/>
          <p:nvPr/>
        </p:nvSpPr>
        <p:spPr>
          <a:xfrm>
            <a:off x="12576748" y="7330190"/>
            <a:ext cx="1986196" cy="82445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251" y="382072"/>
            <a:ext cx="3388757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Anatomía del Candlestick</a:t>
            </a:r>
            <a:endParaRPr lang="en-US" sz="2150" dirty="0"/>
          </a:p>
        </p:txBody>
      </p:sp>
      <p:sp>
        <p:nvSpPr>
          <p:cNvPr id="12" name="Shape 9"/>
          <p:cNvSpPr/>
          <p:nvPr/>
        </p:nvSpPr>
        <p:spPr>
          <a:xfrm>
            <a:off x="6792397" y="8609648"/>
            <a:ext cx="7359253" cy="812602"/>
          </a:xfrm>
          <a:prstGeom prst="roundRect">
            <a:avLst>
              <a:gd name="adj" fmla="val 2565"/>
            </a:avLst>
          </a:prstGeom>
          <a:solidFill>
            <a:srgbClr val="082545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343" y="8821579"/>
            <a:ext cx="173593" cy="13894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243882" y="8783241"/>
            <a:ext cx="6768822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añadió una media móvil simple de 20 días (SMA20) como línea discontinua para suavizar tendencias y facilitar la identificación de puntos de inflexión.</a:t>
            </a:r>
            <a:endParaRPr lang="en-US" sz="1050" dirty="0"/>
          </a:p>
        </p:txBody>
      </p:sp>
      <p:sp>
        <p:nvSpPr>
          <p:cNvPr id="15" name="Rectángulo 14"/>
          <p:cNvSpPr/>
          <p:nvPr/>
        </p:nvSpPr>
        <p:spPr>
          <a:xfrm>
            <a:off x="12576748" y="7330190"/>
            <a:ext cx="1986196" cy="82445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 1"/>
          <p:cNvSpPr/>
          <p:nvPr/>
        </p:nvSpPr>
        <p:spPr>
          <a:xfrm>
            <a:off x="486251" y="1601842"/>
            <a:ext cx="7075837" cy="389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Serie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temporal </a:t>
            </a:r>
            <a:r>
              <a:rPr lang="en-US" sz="16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ordenada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 </a:t>
            </a:r>
            <a:r>
              <a:rPr lang="en-US" sz="16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mínimo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30-40 </a:t>
            </a:r>
            <a:r>
              <a:rPr lang="en-US" sz="16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observaciones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</a:t>
            </a:r>
            <a:endParaRPr lang="en-US" sz="1600" dirty="0" smtClean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Columnas</a:t>
            </a:r>
            <a:r>
              <a:rPr lang="en-US" sz="160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esenciales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</a:t>
            </a:r>
            <a:r>
              <a:rPr lang="en-US" sz="16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Fecha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Open, High, Low, Close (OHLC).</a:t>
            </a:r>
            <a:endParaRPr lang="en-US" sz="1600" dirty="0"/>
          </a:p>
        </p:txBody>
      </p:sp>
      <p:sp>
        <p:nvSpPr>
          <p:cNvPr id="27" name="Text 7"/>
          <p:cNvSpPr/>
          <p:nvPr/>
        </p:nvSpPr>
        <p:spPr>
          <a:xfrm>
            <a:off x="486251" y="1057085"/>
            <a:ext cx="2320957" cy="202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Requisitos </a:t>
            </a:r>
            <a:r>
              <a:rPr lang="en-US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 datos</a:t>
            </a:r>
            <a:endParaRPr lang="en-US" dirty="0"/>
          </a:p>
        </p:txBody>
      </p:sp>
      <p:sp>
        <p:nvSpPr>
          <p:cNvPr id="28" name="Text 1"/>
          <p:cNvSpPr/>
          <p:nvPr/>
        </p:nvSpPr>
        <p:spPr>
          <a:xfrm>
            <a:off x="486251" y="2424130"/>
            <a:ext cx="2659285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Componentes visuales</a:t>
            </a:r>
            <a:endParaRPr lang="en-US" dirty="0"/>
          </a:p>
        </p:txBody>
      </p:sp>
      <p:pic>
        <p:nvPicPr>
          <p:cNvPr id="45" name="Imagen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937" y="1052076"/>
            <a:ext cx="5974790" cy="6191317"/>
          </a:xfrm>
          <a:prstGeom prst="rect">
            <a:avLst/>
          </a:prstGeom>
        </p:spPr>
      </p:pic>
      <p:sp>
        <p:nvSpPr>
          <p:cNvPr id="47" name="Rectángulo 46"/>
          <p:cNvSpPr/>
          <p:nvPr/>
        </p:nvSpPr>
        <p:spPr>
          <a:xfrm>
            <a:off x="486251" y="3094018"/>
            <a:ext cx="4629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SzPts val="1000"/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D6E5EF"/>
                </a:solidFill>
                <a:latin typeface="Roboto" panose="020B0604020202020204" charset="0"/>
              </a:rPr>
              <a:t>Cuerpo:</a:t>
            </a:r>
            <a:r>
              <a:rPr lang="es-ES" dirty="0">
                <a:solidFill>
                  <a:srgbClr val="D6E5EF"/>
                </a:solidFill>
                <a:latin typeface="Roboto" panose="020B0604020202020204" charset="0"/>
              </a:rPr>
              <a:t> diferencia </a:t>
            </a:r>
            <a:r>
              <a:rPr lang="es-ES" dirty="0" smtClean="0">
                <a:solidFill>
                  <a:srgbClr val="D6E5EF"/>
                </a:solidFill>
                <a:latin typeface="Roboto" panose="020B0604020202020204" charset="0"/>
              </a:rPr>
              <a:t>entre </a:t>
            </a:r>
            <a:r>
              <a:rPr lang="es-ES" dirty="0">
                <a:solidFill>
                  <a:srgbClr val="D6E5EF"/>
                </a:solidFill>
                <a:latin typeface="Roboto" panose="020B0604020202020204" charset="0"/>
              </a:rPr>
              <a:t>apertura y cierre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Rectángulo 47"/>
          <p:cNvSpPr/>
          <p:nvPr/>
        </p:nvSpPr>
        <p:spPr>
          <a:xfrm>
            <a:off x="486251" y="3731521"/>
            <a:ext cx="5144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SzPts val="1000"/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D6E5EF"/>
                </a:solidFill>
                <a:latin typeface="Roboto" panose="020B0604020202020204" charset="0"/>
              </a:rPr>
              <a:t>Mechas </a:t>
            </a:r>
            <a:r>
              <a:rPr lang="es-ES" b="1" dirty="0">
                <a:solidFill>
                  <a:srgbClr val="D6E5EF"/>
                </a:solidFill>
                <a:latin typeface="Roboto" panose="020B0604020202020204" charset="0"/>
              </a:rPr>
              <a:t>superiores:</a:t>
            </a:r>
            <a:r>
              <a:rPr lang="es-ES" dirty="0">
                <a:solidFill>
                  <a:srgbClr val="D6E5EF"/>
                </a:solidFill>
                <a:latin typeface="Roboto" panose="020B0604020202020204" charset="0"/>
              </a:rPr>
              <a:t> precio máximo alcanzado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Rectángulo 48"/>
          <p:cNvSpPr/>
          <p:nvPr/>
        </p:nvSpPr>
        <p:spPr>
          <a:xfrm>
            <a:off x="486251" y="4369024"/>
            <a:ext cx="4971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SzPts val="1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D6E5EF"/>
                </a:solidFill>
                <a:latin typeface="Roboto" panose="020B0604020202020204" charset="0"/>
              </a:rPr>
              <a:t>Mechas </a:t>
            </a:r>
            <a:r>
              <a:rPr lang="en-US" b="1" dirty="0" err="1">
                <a:solidFill>
                  <a:srgbClr val="D6E5EF"/>
                </a:solidFill>
                <a:latin typeface="Roboto" panose="020B0604020202020204" charset="0"/>
              </a:rPr>
              <a:t>inferiores</a:t>
            </a:r>
            <a:r>
              <a:rPr lang="en-US" b="1" dirty="0">
                <a:solidFill>
                  <a:srgbClr val="D6E5EF"/>
                </a:solidFill>
                <a:latin typeface="Roboto" panose="020B0604020202020204" charset="0"/>
              </a:rPr>
              <a:t>:</a:t>
            </a:r>
            <a:r>
              <a:rPr lang="en-US" dirty="0">
                <a:solidFill>
                  <a:srgbClr val="D6E5EF"/>
                </a:solidFill>
                <a:latin typeface="Roboto" panose="020B0604020202020204" charset="0"/>
              </a:rPr>
              <a:t> </a:t>
            </a:r>
            <a:r>
              <a:rPr lang="en-US" dirty="0" err="1">
                <a:solidFill>
                  <a:srgbClr val="D6E5EF"/>
                </a:solidFill>
                <a:latin typeface="Roboto" panose="020B0604020202020204" charset="0"/>
              </a:rPr>
              <a:t>precio</a:t>
            </a:r>
            <a:r>
              <a:rPr lang="en-US" dirty="0">
                <a:solidFill>
                  <a:srgbClr val="D6E5EF"/>
                </a:solidFill>
                <a:latin typeface="Roboto" panose="020B0604020202020204" charset="0"/>
              </a:rPr>
              <a:t> </a:t>
            </a:r>
            <a:r>
              <a:rPr lang="en-US" dirty="0" err="1">
                <a:solidFill>
                  <a:srgbClr val="D6E5EF"/>
                </a:solidFill>
                <a:latin typeface="Roboto" panose="020B0604020202020204" charset="0"/>
              </a:rPr>
              <a:t>mínimo</a:t>
            </a:r>
            <a:r>
              <a:rPr lang="en-US" dirty="0">
                <a:solidFill>
                  <a:srgbClr val="D6E5EF"/>
                </a:solidFill>
                <a:latin typeface="Roboto" panose="020B0604020202020204" charset="0"/>
              </a:rPr>
              <a:t> </a:t>
            </a:r>
            <a:r>
              <a:rPr lang="en-US" dirty="0" err="1">
                <a:solidFill>
                  <a:srgbClr val="D6E5EF"/>
                </a:solidFill>
                <a:latin typeface="Roboto" panose="020B0604020202020204" charset="0"/>
              </a:rPr>
              <a:t>registrado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467495" y="5006527"/>
            <a:ext cx="5205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SzPts val="1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D6E5EF"/>
                </a:solidFill>
                <a:latin typeface="Roboto" panose="020B0604020202020204" charset="0"/>
              </a:rPr>
              <a:t>Color </a:t>
            </a:r>
            <a:r>
              <a:rPr lang="en-US" b="1" dirty="0" err="1">
                <a:solidFill>
                  <a:srgbClr val="D6E5EF"/>
                </a:solidFill>
                <a:latin typeface="Roboto" panose="020B0604020202020204" charset="0"/>
              </a:rPr>
              <a:t>verde</a:t>
            </a:r>
            <a:r>
              <a:rPr lang="en-US" b="1" dirty="0">
                <a:solidFill>
                  <a:srgbClr val="D6E5EF"/>
                </a:solidFill>
                <a:latin typeface="Roboto" panose="020B0604020202020204" charset="0"/>
              </a:rPr>
              <a:t>:</a:t>
            </a:r>
            <a:r>
              <a:rPr lang="en-US" dirty="0">
                <a:solidFill>
                  <a:srgbClr val="D6E5EF"/>
                </a:solidFill>
                <a:latin typeface="Roboto" panose="020B0604020202020204" charset="0"/>
              </a:rPr>
              <a:t> </a:t>
            </a:r>
            <a:r>
              <a:rPr lang="en-US" dirty="0" err="1">
                <a:solidFill>
                  <a:srgbClr val="D6E5EF"/>
                </a:solidFill>
                <a:latin typeface="Roboto" panose="020B0604020202020204" charset="0"/>
              </a:rPr>
              <a:t>cierre</a:t>
            </a:r>
            <a:r>
              <a:rPr lang="en-US" dirty="0">
                <a:solidFill>
                  <a:srgbClr val="D6E5EF"/>
                </a:solidFill>
                <a:latin typeface="Roboto" panose="020B0604020202020204" charset="0"/>
              </a:rPr>
              <a:t> superior a </a:t>
            </a:r>
            <a:r>
              <a:rPr lang="en-US" dirty="0" err="1">
                <a:solidFill>
                  <a:srgbClr val="D6E5EF"/>
                </a:solidFill>
                <a:latin typeface="Roboto" panose="020B0604020202020204" charset="0"/>
              </a:rPr>
              <a:t>apertura</a:t>
            </a:r>
            <a:r>
              <a:rPr lang="en-US" dirty="0">
                <a:solidFill>
                  <a:srgbClr val="D6E5EF"/>
                </a:solidFill>
                <a:latin typeface="Roboto" panose="020B0604020202020204" charset="0"/>
              </a:rPr>
              <a:t> (</a:t>
            </a:r>
            <a:r>
              <a:rPr lang="en-US" dirty="0" err="1">
                <a:solidFill>
                  <a:srgbClr val="D6E5EF"/>
                </a:solidFill>
                <a:latin typeface="Roboto" panose="020B0604020202020204" charset="0"/>
              </a:rPr>
              <a:t>alcista</a:t>
            </a:r>
            <a:r>
              <a:rPr lang="en-US" dirty="0">
                <a:solidFill>
                  <a:srgbClr val="D6E5EF"/>
                </a:solidFill>
                <a:latin typeface="Roboto" panose="020B0604020202020204" charset="0"/>
              </a:rPr>
              <a:t>)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Rectángulo 50"/>
          <p:cNvSpPr/>
          <p:nvPr/>
        </p:nvSpPr>
        <p:spPr>
          <a:xfrm>
            <a:off x="461053" y="5644030"/>
            <a:ext cx="4937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SzPts val="1000"/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D6E5EF"/>
                </a:solidFill>
                <a:latin typeface="Roboto" panose="020B0604020202020204" charset="0"/>
              </a:rPr>
              <a:t>Color rojo:</a:t>
            </a:r>
            <a:r>
              <a:rPr lang="es-ES" dirty="0">
                <a:solidFill>
                  <a:srgbClr val="D6E5EF"/>
                </a:solidFill>
                <a:latin typeface="Roboto" panose="020B0604020202020204" charset="0"/>
              </a:rPr>
              <a:t> cierre inferior a apertura (bajista)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7582732" y="7282368"/>
            <a:ext cx="73152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1100" i="1" dirty="0" smtClean="0">
                <a:solidFill>
                  <a:schemeClr val="bg1"/>
                </a:solidFill>
              </a:rPr>
              <a:t>Fuente: https://www.vantagemarkets.com/es/academy/16-candlestick-charts-traders-need-to-know/</a:t>
            </a:r>
            <a:endParaRPr lang="es-ES" sz="11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61630"/>
            <a:ext cx="67302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Evolución de precios 2023-2024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568768"/>
            <a:ext cx="13388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</a:t>
            </a: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Gráfico 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 velas revela la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dinámica diaria de cotización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entre enero de 2023 y diciembre de 2024, mostrando patrones de comportamiento diferenciados entre las tres empresas tecnológicas analizadas.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997638"/>
            <a:ext cx="6576274" cy="2211925"/>
          </a:xfrm>
          <a:prstGeom prst="roundRect">
            <a:avLst>
              <a:gd name="adj" fmla="val 1233"/>
            </a:avLst>
          </a:prstGeom>
          <a:solidFill>
            <a:srgbClr val="66A8EE"/>
          </a:solidFill>
          <a:ln/>
        </p:spPr>
      </p:sp>
      <p:sp>
        <p:nvSpPr>
          <p:cNvPr id="6" name="Text 3"/>
          <p:cNvSpPr/>
          <p:nvPr/>
        </p:nvSpPr>
        <p:spPr>
          <a:xfrm>
            <a:off x="2709136" y="31479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Tendencia alcista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3" y="4091941"/>
            <a:ext cx="62123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tres empresas muestran crecimiento sostenido con fases de consolidación intermedias identificables mediante SMA20.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64317" y="2997638"/>
            <a:ext cx="5888843" cy="2211925"/>
          </a:xfrm>
          <a:prstGeom prst="roundRect">
            <a:avLst>
              <a:gd name="adj" fmla="val 1233"/>
            </a:avLst>
          </a:prstGeom>
          <a:solidFill>
            <a:srgbClr val="66A8EE"/>
          </a:solidFill>
          <a:ln/>
        </p:spPr>
      </p:sp>
      <p:sp>
        <p:nvSpPr>
          <p:cNvPr id="9" name="Text 6"/>
          <p:cNvSpPr/>
          <p:nvPr/>
        </p:nvSpPr>
        <p:spPr>
          <a:xfrm>
            <a:off x="9491120" y="32201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Volatilidad en Apple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191131" y="4091941"/>
            <a:ext cx="558887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Cuerpos de vela más amplios indican mayor rango de variación intradía, reflejando intensidad en operaciones.</a:t>
            </a:r>
            <a:endParaRPr lang="en-US" sz="1750" dirty="0"/>
          </a:p>
        </p:txBody>
      </p:sp>
      <p:sp>
        <p:nvSpPr>
          <p:cNvPr id="14" name="Rectángulo 13"/>
          <p:cNvSpPr/>
          <p:nvPr/>
        </p:nvSpPr>
        <p:spPr>
          <a:xfrm>
            <a:off x="12576748" y="7330190"/>
            <a:ext cx="1986196" cy="82445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1791355" y="6060972"/>
            <a:ext cx="11157418" cy="1669852"/>
          </a:xfrm>
          <a:prstGeom prst="roundRect">
            <a:avLst>
              <a:gd name="adj" fmla="val 2038"/>
            </a:avLst>
          </a:prstGeom>
          <a:solidFill>
            <a:srgbClr val="66A8EE"/>
          </a:solidFill>
          <a:ln/>
        </p:spPr>
      </p:sp>
      <p:sp>
        <p:nvSpPr>
          <p:cNvPr id="12" name="Text 9"/>
          <p:cNvSpPr/>
          <p:nvPr/>
        </p:nvSpPr>
        <p:spPr>
          <a:xfrm>
            <a:off x="5952446" y="61999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Valor comunicativo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2017300" y="6967287"/>
            <a:ext cx="114701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Muestra evolución histórica comparativa, facilitando detección de cambios de tendencia y momentos clave.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635913"/>
            <a:ext cx="7347942" cy="531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Tercera técnica: Envolvente Convexa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44855" y="1699855"/>
            <a:ext cx="307443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Fundamento geométrico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44855" y="2245043"/>
            <a:ext cx="6993731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</a:t>
            </a:r>
            <a:r>
              <a:rPr lang="en-US" sz="16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envolvente convexa</a:t>
            </a: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(Convex Hull) forma el polígono convexo mínimo que contiene todos los puntos de un conjunto. Imaginemos una goma elástica rodeando puntos dispersos: la forma resultante es la envolvente.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4855" y="3479363"/>
            <a:ext cx="2781657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Desarrollo algorítmico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44855" y="4024551"/>
            <a:ext cx="699373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Métodos computacionales de los años 70: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4855" y="4556522"/>
            <a:ext cx="699373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Graham Scan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4855" y="4971455"/>
            <a:ext cx="699373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Quickhull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44855" y="5386388"/>
            <a:ext cx="699373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Marcha de Jarvis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44855" y="5939671"/>
            <a:ext cx="274689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Aplicaciones diversas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744855" y="6484858"/>
            <a:ext cx="6993731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Optimización financiera, detección de anomalías, análisis espacial, clustering y fronteras eficientes en portfolios.</a:t>
            </a:r>
            <a:endParaRPr lang="en-US" sz="1650" dirty="0"/>
          </a:p>
        </p:txBody>
      </p:sp>
      <p:sp>
        <p:nvSpPr>
          <p:cNvPr id="13" name="Rectángulo 12"/>
          <p:cNvSpPr/>
          <p:nvPr/>
        </p:nvSpPr>
        <p:spPr>
          <a:xfrm>
            <a:off x="12576748" y="7330190"/>
            <a:ext cx="1986196" cy="82445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319" y="1726525"/>
            <a:ext cx="5627727" cy="56277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32450" y="592360"/>
            <a:ext cx="7334964" cy="487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Dispersión de precios: apertura vs cierre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1109591" y="1711174"/>
            <a:ext cx="12136626" cy="1479590"/>
          </a:xfrm>
          <a:prstGeom prst="roundRect">
            <a:avLst>
              <a:gd name="adj" fmla="val 197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132450" y="1734034"/>
            <a:ext cx="889297" cy="1433870"/>
          </a:xfrm>
          <a:prstGeom prst="roundRect">
            <a:avLst>
              <a:gd name="adj" fmla="val 230"/>
            </a:avLst>
          </a:prstGeom>
          <a:solidFill>
            <a:srgbClr val="3F4652"/>
          </a:solidFill>
          <a:ln/>
        </p:spPr>
      </p:sp>
      <p:sp>
        <p:nvSpPr>
          <p:cNvPr id="7" name="Text 3"/>
          <p:cNvSpPr/>
          <p:nvPr/>
        </p:nvSpPr>
        <p:spPr>
          <a:xfrm>
            <a:off x="2106501" y="1928820"/>
            <a:ext cx="379859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Apple: estabilidad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2106500" y="2349945"/>
            <a:ext cx="10242067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Envolvente más estrecha indica menor volatilidad y comportamiento predecible entre precios de apertura y cierre.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1109591" y="3385550"/>
            <a:ext cx="12136626" cy="1479590"/>
          </a:xfrm>
          <a:prstGeom prst="roundRect">
            <a:avLst>
              <a:gd name="adj" fmla="val 197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132450" y="3408410"/>
            <a:ext cx="889297" cy="1433870"/>
          </a:xfrm>
          <a:prstGeom prst="roundRect">
            <a:avLst>
              <a:gd name="adj" fmla="val 230"/>
            </a:avLst>
          </a:prstGeom>
          <a:solidFill>
            <a:srgbClr val="3F4652"/>
          </a:solidFill>
          <a:ln/>
        </p:spPr>
      </p:sp>
      <p:sp>
        <p:nvSpPr>
          <p:cNvPr id="12" name="Text 7"/>
          <p:cNvSpPr/>
          <p:nvPr/>
        </p:nvSpPr>
        <p:spPr>
          <a:xfrm>
            <a:off x="2106501" y="3603196"/>
            <a:ext cx="379859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Microsoft: dispersión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2106500" y="4024320"/>
            <a:ext cx="10242067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Mayor área de la envolvente revela dispersión significativa y riesgo elevado en la variación de precios.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1109591" y="5059926"/>
            <a:ext cx="12136626" cy="1479590"/>
          </a:xfrm>
          <a:prstGeom prst="roundRect">
            <a:avLst>
              <a:gd name="adj" fmla="val 197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132450" y="5082786"/>
            <a:ext cx="889297" cy="1433870"/>
          </a:xfrm>
          <a:prstGeom prst="roundRect">
            <a:avLst>
              <a:gd name="adj" fmla="val 230"/>
            </a:avLst>
          </a:prstGeom>
          <a:solidFill>
            <a:srgbClr val="3F4652"/>
          </a:solidFill>
          <a:ln/>
        </p:spPr>
      </p:sp>
      <p:sp>
        <p:nvSpPr>
          <p:cNvPr id="17" name="Text 11"/>
          <p:cNvSpPr/>
          <p:nvPr/>
        </p:nvSpPr>
        <p:spPr>
          <a:xfrm>
            <a:off x="2106501" y="5277572"/>
            <a:ext cx="379859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Google: equilibrio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2106500" y="5698696"/>
            <a:ext cx="10242067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Comportamiento intermedio entre ambos extremos, ofreciendo balance entre estabilidad y potencial de movimiento.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1109591" y="6960639"/>
            <a:ext cx="12136626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técnica permite identificar </a:t>
            </a:r>
            <a:r>
              <a:rPr lang="en-US" sz="1500" dirty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límites de comportamiento y valores anómalos</a:t>
            </a: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resultando útil para análisis exploratorios y evaluación de riesgos financieros.</a:t>
            </a:r>
            <a:endParaRPr lang="en-US" sz="1500" dirty="0"/>
          </a:p>
        </p:txBody>
      </p:sp>
      <p:sp>
        <p:nvSpPr>
          <p:cNvPr id="20" name="Rectángulo 19"/>
          <p:cNvSpPr/>
          <p:nvPr/>
        </p:nvSpPr>
        <p:spPr>
          <a:xfrm>
            <a:off x="12576748" y="7330190"/>
            <a:ext cx="1986196" cy="82445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1654</Words>
  <Application>Microsoft Office PowerPoint</Application>
  <PresentationFormat>Personalizado</PresentationFormat>
  <Paragraphs>172</Paragraphs>
  <Slides>11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Calibri</vt:lpstr>
      <vt:lpstr>Arial</vt:lpstr>
      <vt:lpstr>Calibri Light</vt:lpstr>
      <vt:lpstr>Roboto</vt:lpstr>
      <vt:lpstr>Roboto Slab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Ubeda Quesada, Julio</cp:lastModifiedBy>
  <cp:revision>16</cp:revision>
  <dcterms:created xsi:type="dcterms:W3CDTF">2025-10-29T12:24:39Z</dcterms:created>
  <dcterms:modified xsi:type="dcterms:W3CDTF">2025-10-29T15:40:04Z</dcterms:modified>
</cp:coreProperties>
</file>